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Montserrat Black"/>
      <p:bold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Montserrat Light"/>
      <p:regular r:id="rId33"/>
      <p:bold r:id="rId34"/>
      <p:italic r:id="rId35"/>
      <p:boldItalic r:id="rId36"/>
    </p:embeddedFont>
    <p:embeddedFont>
      <p:font typeface="Montserrat ExtraBold"/>
      <p:bold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MontserratBlack-boldItalic.fntdata"/><Relationship Id="rId27" Type="http://schemas.openxmlformats.org/officeDocument/2006/relationships/font" Target="fonts/MontserratBlack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7.xml"/><Relationship Id="rId33" Type="http://schemas.openxmlformats.org/officeDocument/2006/relationships/font" Target="fonts/MontserratLight-regular.fntdata"/><Relationship Id="rId10" Type="http://schemas.openxmlformats.org/officeDocument/2006/relationships/slide" Target="slides/slide6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9.xml"/><Relationship Id="rId35" Type="http://schemas.openxmlformats.org/officeDocument/2006/relationships/font" Target="fonts/MontserratLight-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Light-bold.fntdata"/><Relationship Id="rId15" Type="http://schemas.openxmlformats.org/officeDocument/2006/relationships/slide" Target="slides/slide11.xml"/><Relationship Id="rId37" Type="http://schemas.openxmlformats.org/officeDocument/2006/relationships/font" Target="fonts/MontserratExtraBold-bold.fntdata"/><Relationship Id="rId14" Type="http://schemas.openxmlformats.org/officeDocument/2006/relationships/slide" Target="slides/slide10.xml"/><Relationship Id="rId36" Type="http://schemas.openxmlformats.org/officeDocument/2006/relationships/font" Target="fonts/MontserratLight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MontserratExtraBold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5f6cdbfa5a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5f6cdbfa5a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dff1b48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dff1b48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design sketch - No CAD yet bc it’s wip and planned as post PDR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design is roughly the X and Z movement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 angle and steering wheel spinning go in the SW box area but sketch still WIP - have idea for them currently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a8998d4a5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a8998d4a5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to: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Test X and Z positions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Maximize comfort when using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Designed such that: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Slides along rails for X position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Slides along vertical rails for Z position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Heel support is modeled off the 20E design for heel cup in terms of angle and overall width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Manufacturing notes: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Waterjet cut + welded - TENTATIVE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for later: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Test how much force we can put on the pedals in various positions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700a02d1d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700a02d1d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</a:t>
            </a:r>
            <a:r>
              <a:rPr lang="en"/>
              <a:t>expensive</a:t>
            </a:r>
            <a:r>
              <a:rPr lang="en"/>
              <a:t> thing wow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cost estimate is over 2600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Certain costs are not yet calculated because: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There is some common stock that we likely have, such as round tube stock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Sheet metal parts might be exported out in an order but that comes later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expensive? Bc we gotta spend CMU money so that we can keep getting it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06ca135bb_2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06ca135bb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current timeline for a few reasons!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Need student(s) to take over for in person building!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BUT we have no clue when we can actually build things because access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However this is v modular so it could be split into sections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EX: pedals, steering wheel/FRH, base — seat/shoulder bar and headrest </a:t>
            </a:r>
            <a:r>
              <a:rPr lang="en"/>
              <a:t>ca</a:t>
            </a:r>
            <a:r>
              <a:rPr lang="en"/>
              <a:t>n be independent but will have to work with overall MRH 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Few things we wanted to consider to make this more usable — basically discussion time yay: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Side impact member: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Might be nice to have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Meant for keeping elbows in car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Do we want to do something formal for it?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Aiden gave great suggestions! Thoughts and suggestions for how we might want to do this? Would like to keep it mechanical to avoid extra complexity of electromechanical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Torque measurement for steering wheel</a:t>
            </a:r>
            <a:endParaRPr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Force measurement for pedals </a:t>
            </a:r>
            <a:endParaRPr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NOTES HERE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06c5b838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06c5b838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700a02d1d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700a02d1d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06ca135bb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06ca135bb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700a02d1d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700a02d1d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Seat bottom is really just put weight on plywood type 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Steering, pedals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designed in yet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06ca135bb_2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06ca135bb_2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06ca135bb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06ca135bb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700a02d1d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700a02d1d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want to be able to find the most comfortable position for the drivers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order to do this, we have the following goals in mind: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Adjustable rig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Driver feedback on comfort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Reusable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700a02d1d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700a02d1d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700a02d1d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700a02d1d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700a02d1d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700a02d1d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06ca135bb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06ca135bb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 to adjust these elements based on goals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valuable for positioning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 at base of MRH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XYZ see little axis thing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06ca135bb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06ca135bb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Linked a spreadsheet of rules that constrain the movement allowance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Key rule is the F553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 do this at comp so we want to make sure it works before chassis design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Essentially is used to ensure that the driver is within the car and will be safe in the event of a rollover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Test is roughly performed by having a long straight object placed from FRH to MRH and checking to see that helmet to stick is at least 50 mm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700a02d1d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700a02d1d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Simulates structure and spacing of real car while simplifying it so that we can move things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Mostly built out of 8020 pieces so the adjustable components move on linear slides and pivots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off the shelf slides can come with brakes which we can use to keep components in place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measure and mark distances from the aforementioned zero DO THE ZERO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8998d4a5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8998d4a5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Goes back to rule F553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order to figure out where the top of the MRH and FRH need to be, included two tubes — one across each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then use a yardstick or some flat object to perform the test and see that we meet the requirements in the assorted configurations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of these slide in the Z direction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MRH is regarded as zero so that remains in place but the FRH piece can move forward and back in the X position for different configurations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8998d4a5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8998d4a5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seat back is the key point here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Want to: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Test X and Z positions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Maximize comfort when 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Designed such that: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Slides along rails for X position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Slides along vertical rails for Z position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Attaches to MRH structure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Shoulder bar defines one point of angle, seat bottom defines other point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8998d4a5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8998d4a5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Want to: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Test X and Z positions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Maximize comfort when 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Designed such that: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Slides along rails for X position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Slides along vertical rails for Z position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Attaches to MRH structure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Assumed vertical position of headrest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Dimensions based on 20E design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Can attach headrest support piece to metal backing shown here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Manufacturing: waterjet cut and bent - TENTATIVE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8998d4a5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8998d4a5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original design of the steering wheel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wanted to: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 it in the XZ directions and angle about the Y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Attach a real steering wheel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Decided to use same quick release system as we use on the car so we can put current or previous steering wheels with this system on for better testing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comfort by combining this with various seat positions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this 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Attach steering wheel to FRH section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Slides on main rails for X position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Slides along FRH vertical pieces for Z position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Uses ball joint to change X, Z, and angles relative to FRH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design uses ball joint for range and angles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Issue: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doesn’t fully allow us to test steering wheel positions independent of the FRH, which this is attached to - specifically positions in X and angle about Y have limitations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design pictures on next slide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4807000" y="2361650"/>
            <a:ext cx="3982800" cy="11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4807025" y="3653250"/>
            <a:ext cx="39828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6" name="Google Shape;16;p2"/>
          <p:cNvCxnSpPr/>
          <p:nvPr/>
        </p:nvCxnSpPr>
        <p:spPr>
          <a:xfrm>
            <a:off x="4572000" y="2311325"/>
            <a:ext cx="0" cy="2135700"/>
          </a:xfrm>
          <a:prstGeom prst="straightConnector1">
            <a:avLst/>
          </a:prstGeom>
          <a:noFill/>
          <a:ln cap="flat" cmpd="sng" w="38100">
            <a:solidFill>
              <a:srgbClr val="C4122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Google Shape;17;p2"/>
          <p:cNvSpPr/>
          <p:nvPr/>
        </p:nvSpPr>
        <p:spPr>
          <a:xfrm>
            <a:off x="-8400" y="-6867"/>
            <a:ext cx="9160800" cy="480300"/>
          </a:xfrm>
          <a:prstGeom prst="rect">
            <a:avLst/>
          </a:prstGeom>
          <a:solidFill>
            <a:srgbClr val="A619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264125" y="744500"/>
            <a:ext cx="2011200" cy="32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25" y="4663225"/>
            <a:ext cx="3921000" cy="480300"/>
          </a:xfrm>
          <a:prstGeom prst="rect">
            <a:avLst/>
          </a:prstGeom>
          <a:solidFill>
            <a:srgbClr val="A619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 txBox="1"/>
          <p:nvPr/>
        </p:nvSpPr>
        <p:spPr>
          <a:xfrm>
            <a:off x="82400" y="4662950"/>
            <a:ext cx="44499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Preliminary Design Review</a:t>
            </a:r>
            <a:endParaRPr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22" name="Google Shape;22;p2"/>
          <p:cNvGrpSpPr/>
          <p:nvPr/>
        </p:nvGrpSpPr>
        <p:grpSpPr>
          <a:xfrm>
            <a:off x="2835575" y="627327"/>
            <a:ext cx="3472858" cy="1456395"/>
            <a:chOff x="2485450" y="627327"/>
            <a:chExt cx="3472858" cy="1456395"/>
          </a:xfrm>
        </p:grpSpPr>
        <p:pic>
          <p:nvPicPr>
            <p:cNvPr id="23" name="Google Shape;23;p2"/>
            <p:cNvPicPr preferRelativeResize="0"/>
            <p:nvPr/>
          </p:nvPicPr>
          <p:blipFill rotWithShape="1">
            <a:blip r:embed="rId2">
              <a:alphaModFix/>
            </a:blip>
            <a:srcRect b="0" l="0" r="0" t="78922"/>
            <a:stretch/>
          </p:blipFill>
          <p:spPr>
            <a:xfrm>
              <a:off x="2485450" y="1819798"/>
              <a:ext cx="3472858" cy="2639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30449" y="627327"/>
              <a:ext cx="2982873" cy="111149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MAIN_POINT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0" y="175"/>
            <a:ext cx="9144000" cy="5143500"/>
          </a:xfrm>
          <a:prstGeom prst="rect">
            <a:avLst/>
          </a:prstGeom>
          <a:solidFill>
            <a:srgbClr val="A6192E"/>
          </a:solidFill>
          <a:ln cap="flat" cmpd="sng" w="9525">
            <a:solidFill>
              <a:srgbClr val="A619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28" name="Google Shape;2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79075" y="-65"/>
            <a:ext cx="685200" cy="5143567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List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ITLE_AND_BODY_2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311700" y="1076200"/>
            <a:ext cx="41520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80300" y="1076200"/>
            <a:ext cx="41520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Text">
  <p:cSld name="TITLE_AND_BOD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260950" y="851525"/>
            <a:ext cx="1929600" cy="20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11700" y="93250"/>
            <a:ext cx="8520600" cy="43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TITLE_AND_BODY_1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260950" y="851525"/>
            <a:ext cx="1929600" cy="20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  <p:sp>
        <p:nvSpPr>
          <p:cNvPr id="46" name="Google Shape;46;p7"/>
          <p:cNvSpPr/>
          <p:nvPr/>
        </p:nvSpPr>
        <p:spPr>
          <a:xfrm>
            <a:off x="-125" y="5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">
  <p:cSld name="TITLE_3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>
            <a:off x="-75" y="25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>
              <a:buNone/>
              <a:defRPr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>
              <a:buNone/>
              <a:defRPr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>
              <a:buNone/>
              <a:defRPr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>
              <a:buNone/>
              <a:defRPr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>
              <a:buNone/>
              <a:defRPr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>
              <a:buNone/>
              <a:defRPr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>
              <a:buNone/>
              <a:defRPr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>
              <a:buNone/>
              <a:defRPr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" name="Google Shape;5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688850" y="1870038"/>
            <a:ext cx="3766300" cy="1403449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/>
          <p:nvPr/>
        </p:nvSpPr>
        <p:spPr>
          <a:xfrm>
            <a:off x="-1200" y="-6875"/>
            <a:ext cx="9147600" cy="480300"/>
          </a:xfrm>
          <a:prstGeom prst="rect">
            <a:avLst/>
          </a:prstGeom>
          <a:solidFill>
            <a:srgbClr val="A619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-2375" y="4663225"/>
            <a:ext cx="9148800" cy="480300"/>
          </a:xfrm>
          <a:prstGeom prst="rect">
            <a:avLst/>
          </a:prstGeom>
          <a:solidFill>
            <a:srgbClr val="A619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 txBox="1"/>
          <p:nvPr>
            <p:ph idx="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775" y="4663225"/>
            <a:ext cx="9148200" cy="480300"/>
          </a:xfrm>
          <a:prstGeom prst="rect">
            <a:avLst/>
          </a:prstGeom>
          <a:solidFill>
            <a:srgbClr val="A619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Black"/>
              <a:buNone/>
              <a:defRPr sz="24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4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" name="Google Shape;9;p1"/>
          <p:cNvSpPr txBox="1"/>
          <p:nvPr/>
        </p:nvSpPr>
        <p:spPr>
          <a:xfrm>
            <a:off x="3992850" y="4663225"/>
            <a:ext cx="48396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Driver Ergo Rig PDR </a:t>
            </a: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| </a:t>
            </a:r>
            <a:r>
              <a:rPr b="1" lang="en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Jan 13, 2021</a:t>
            </a:r>
            <a:endParaRPr b="1"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153575" y="4768525"/>
            <a:ext cx="3757355" cy="269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Google Shape;11;p1"/>
          <p:cNvCxnSpPr/>
          <p:nvPr/>
        </p:nvCxnSpPr>
        <p:spPr>
          <a:xfrm>
            <a:off x="311700" y="940850"/>
            <a:ext cx="1824900" cy="0"/>
          </a:xfrm>
          <a:prstGeom prst="straightConnector1">
            <a:avLst/>
          </a:prstGeom>
          <a:noFill/>
          <a:ln cap="flat" cmpd="sng" w="38100">
            <a:solidFill>
              <a:srgbClr val="A6192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b="1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spreadsheets/d/1cxhFGlKoYCXKqnuqRD6KoT9hefE7UYLNztD2BzL4r8s/edit?usp=sharing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google.com/spreadsheets/d/15phJyhkNWQqZMi9PGMTzSEp6R2-Ne-k5ffU-1Hbuo0I/edit?usp=sharing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ctrTitle"/>
          </p:nvPr>
        </p:nvSpPr>
        <p:spPr>
          <a:xfrm>
            <a:off x="4807000" y="2361650"/>
            <a:ext cx="3982800" cy="11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Driver Ergo Rig PDR</a:t>
            </a:r>
            <a:endParaRPr/>
          </a:p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9"/>
          <p:cNvSpPr txBox="1"/>
          <p:nvPr>
            <p:ph idx="1" type="subTitle"/>
          </p:nvPr>
        </p:nvSpPr>
        <p:spPr>
          <a:xfrm>
            <a:off x="4807025" y="3653250"/>
            <a:ext cx="39828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System Lead: </a:t>
            </a:r>
            <a:r>
              <a:rPr lang="en"/>
              <a:t>Jennifer Yang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Manager:</a:t>
            </a:r>
            <a:r>
              <a:rPr lang="en"/>
              <a:t> Victoria Han</a:t>
            </a:r>
            <a:endParaRPr/>
          </a:p>
        </p:txBody>
      </p:sp>
      <p:pic>
        <p:nvPicPr>
          <p:cNvPr id="61" name="Google Shape;61;p9"/>
          <p:cNvPicPr preferRelativeResize="0"/>
          <p:nvPr/>
        </p:nvPicPr>
        <p:blipFill rotWithShape="1">
          <a:blip r:embed="rId3">
            <a:alphaModFix/>
          </a:blip>
          <a:srcRect b="4312" l="5106" r="4025" t="5458"/>
          <a:stretch/>
        </p:blipFill>
        <p:spPr>
          <a:xfrm>
            <a:off x="1020900" y="2301100"/>
            <a:ext cx="2497592" cy="210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CONCEPT - Steering Wheel</a:t>
            </a:r>
            <a:endParaRPr/>
          </a:p>
        </p:txBody>
      </p:sp>
      <p:sp>
        <p:nvSpPr>
          <p:cNvPr id="134" name="Google Shape;134;p18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18"/>
          <p:cNvPicPr preferRelativeResize="0"/>
          <p:nvPr/>
        </p:nvPicPr>
        <p:blipFill rotWithShape="1">
          <a:blip r:embed="rId3">
            <a:alphaModFix/>
          </a:blip>
          <a:srcRect b="8450" l="0" r="9502" t="0"/>
          <a:stretch/>
        </p:blipFill>
        <p:spPr>
          <a:xfrm>
            <a:off x="311700" y="1128075"/>
            <a:ext cx="6050550" cy="328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6513725" y="1127950"/>
            <a:ext cx="2470800" cy="32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/>
              <a:t>Top view of new concept sketch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CONCEPT - Pedals</a:t>
            </a:r>
            <a:endParaRPr/>
          </a:p>
        </p:txBody>
      </p:sp>
      <p:sp>
        <p:nvSpPr>
          <p:cNvPr id="142" name="Google Shape;142;p19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19"/>
          <p:cNvSpPr txBox="1"/>
          <p:nvPr>
            <p:ph idx="2" type="body"/>
          </p:nvPr>
        </p:nvSpPr>
        <p:spPr>
          <a:xfrm>
            <a:off x="3441025" y="1076200"/>
            <a:ext cx="53910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adjust X and Z positions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Heel support modelled off current design (angle and width)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driver to test different distances in X and Z for pedal placement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Manufacturing: Waterjet cut, bent, and welded</a:t>
            </a:r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 rotWithShape="1">
          <a:blip r:embed="rId3">
            <a:alphaModFix/>
          </a:blip>
          <a:srcRect b="2591" l="12781" r="17449" t="0"/>
          <a:stretch/>
        </p:blipFill>
        <p:spPr>
          <a:xfrm>
            <a:off x="311700" y="1264075"/>
            <a:ext cx="2828701" cy="30103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ESTIMATE</a:t>
            </a:r>
            <a:endParaRPr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/>
              <a:t>Link to BOM spreadsheet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here</a:t>
            </a:r>
            <a:endParaRPr/>
          </a:p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 cost estimate: $2,619.50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Additional Costs: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Tube Stock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Sheet Metal Parts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 AND CONCERNS</a:t>
            </a:r>
            <a:endParaRPr/>
          </a:p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21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/>
              <a:t>Student(s) needed to take over the project in the spring semester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Possible additional feature:</a:t>
            </a:r>
            <a:endParaRPr/>
          </a:p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Side Impact Member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Z position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Y position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Angle about Z</a:t>
            </a:r>
            <a:endParaRPr/>
          </a:p>
          <a:p>
            <a:pPr indent="-3429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Torque measurement for steering wheel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Force measurement for pedals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idx="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Goals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Specifications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Constraints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Criteria: Rules requirements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Concept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Cost Estimate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Notes and Concerns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CRITERIA: CONSTRAINTS/CONSIDERATIONS</a:t>
            </a:r>
            <a:endParaRPr/>
          </a:p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24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/>
              <a:t>These next few slides in your PDR should describe the various constraints/factors that were considered when designing your system. In the following slides you will see a list of potential constraints to consider. Not all categories listed will be relevant to your system. Each system is different; choose relevant details to bring up as necessary. Your goal is to tell a </a:t>
            </a:r>
            <a:r>
              <a:rPr b="1" lang="en"/>
              <a:t>cohesive design story.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DESIGN CRITERIA: CONSTRAINTS/CONSIDERATIONS</a:t>
            </a:r>
            <a:endParaRPr/>
          </a:p>
        </p:txBody>
      </p:sp>
      <p:sp>
        <p:nvSpPr>
          <p:cNvPr id="183" name="Google Shape;183;p25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Physical Loading: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loads are being applied to your part?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Consult with VD/Analysis group if you need help deriving loads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Examine out-of-plane/non-ideal loading conditions?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How many g’s will your part need to withstand?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Is fatigue a factor? Does your part get loaded cyclically?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Thermal Loading: 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How much heat will you need to reject?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Will your part reach temperatures where material properties change?</a:t>
            </a:r>
            <a:endParaRPr/>
          </a:p>
          <a:p>
            <a:pPr indent="-138112" lvl="0" marL="34131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2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5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CRITERIA: CONSTRAINTS/CONSIDERATIONS</a:t>
            </a:r>
            <a:endParaRPr/>
          </a:p>
        </p:txBody>
      </p:sp>
      <p:sp>
        <p:nvSpPr>
          <p:cNvPr id="190" name="Google Shape;190;p26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26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Power Consumption: </a:t>
            </a:r>
            <a:endParaRPr/>
          </a:p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much power does your system require?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you limited in power consumption?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Material Constraints: </a:t>
            </a:r>
            <a:endParaRPr/>
          </a:p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you limited to a certain material? 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Sourcing Constraints: </a:t>
            </a:r>
            <a:endParaRPr/>
          </a:p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we limited to only sourcing from a specific vendor or manufacturer?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there other alternatives?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CRITERIA: CONSTRAINTS/CONSIDERATIONS</a:t>
            </a:r>
            <a:endParaRPr/>
          </a:p>
        </p:txBody>
      </p:sp>
      <p:sp>
        <p:nvSpPr>
          <p:cNvPr id="197" name="Google Shape;197;p27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27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Design for Manufacture/Assembly</a:t>
            </a:r>
            <a:endParaRPr/>
          </a:p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machines are you limited to when manufacturing your part?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kind of timeline will you need to hit for manufacturing, what could cause that to slow down?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serviceable do you want your system to be? How serviceable does it need to be?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Input from past system leads</a:t>
            </a:r>
            <a:endParaRPr/>
          </a:p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are certain aspects that past system leads found good/bad?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GOALS</a:t>
            </a:r>
            <a:endParaRPr/>
          </a:p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an adjustable rig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Receive feedback from drivers on how to comfortably position elements the driver interacts with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Reusable for many years</a:t>
            </a:r>
            <a:endParaRPr/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MANUFACTURING</a:t>
            </a:r>
            <a:endParaRPr/>
          </a:p>
        </p:txBody>
      </p:sp>
      <p:sp>
        <p:nvSpPr>
          <p:cNvPr id="204" name="Google Shape;204;p28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Brief points on how you plan to make everything. Mention if you will need help from a welder or other team member, or if you will use an outside company.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Ex: Send _____ part to NREC for waterjet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Ex: Make _____ part with Dave on CNC mill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sure to address anything with a long lead time!</a:t>
            </a:r>
            <a:endParaRPr/>
          </a:p>
        </p:txBody>
      </p:sp>
      <p:sp>
        <p:nvSpPr>
          <p:cNvPr id="205" name="Google Shape;205;p28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CONCEPT TWO</a:t>
            </a:r>
            <a:endParaRPr/>
          </a:p>
        </p:txBody>
      </p:sp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relevant, have multiple slides with other design ideas.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have two different ideas for your system, review them with VP or Project Manager first </a:t>
            </a:r>
            <a:r>
              <a:rPr b="1" lang="en"/>
              <a:t>before</a:t>
            </a:r>
            <a:r>
              <a:rPr lang="en"/>
              <a:t> spending time on both.</a:t>
            </a:r>
            <a:endParaRPr/>
          </a:p>
        </p:txBody>
      </p:sp>
      <p:sp>
        <p:nvSpPr>
          <p:cNvPr id="212" name="Google Shape;212;p29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ASSEMBLY</a:t>
            </a:r>
            <a:endParaRPr/>
          </a:p>
        </p:txBody>
      </p:sp>
      <p:sp>
        <p:nvSpPr>
          <p:cNvPr id="218" name="Google Shape;218;p30"/>
          <p:cNvSpPr txBox="1"/>
          <p:nvPr>
            <p:ph idx="1" type="body"/>
          </p:nvPr>
        </p:nvSpPr>
        <p:spPr>
          <a:xfrm>
            <a:off x="311700" y="1076188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Brief points on how you would assemble the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Brief order of operations</a:t>
            </a:r>
            <a:endParaRPr/>
          </a:p>
        </p:txBody>
      </p:sp>
      <p:sp>
        <p:nvSpPr>
          <p:cNvPr id="219" name="Google Shape;219;p30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/>
              <a:t>‹#›</a:t>
            </a:fld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SPECIFICATIONS</a:t>
            </a:r>
            <a:endParaRPr/>
          </a:p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311700" y="1076200"/>
            <a:ext cx="26508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Steering wheel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Z position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X position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Angle about 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Pedals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Z position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X position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Headrest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Z position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X position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1"/>
          <p:cNvSpPr txBox="1"/>
          <p:nvPr>
            <p:ph idx="2" type="body"/>
          </p:nvPr>
        </p:nvSpPr>
        <p:spPr>
          <a:xfrm>
            <a:off x="2854075" y="1076200"/>
            <a:ext cx="24444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Shoulder bar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Z position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X position</a:t>
            </a: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Seat back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Angle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Front roll hoop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X position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Z position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Main roll hoop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Z position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8475" y="941600"/>
            <a:ext cx="3432300" cy="326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1"/>
          <p:cNvPicPr preferRelativeResize="0"/>
          <p:nvPr/>
        </p:nvPicPr>
        <p:blipFill rotWithShape="1">
          <a:blip r:embed="rId3">
            <a:alphaModFix/>
          </a:blip>
          <a:srcRect b="0" l="0" r="92198" t="94506"/>
          <a:stretch/>
        </p:blipFill>
        <p:spPr>
          <a:xfrm>
            <a:off x="7666550" y="941600"/>
            <a:ext cx="1064225" cy="71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CONSTRAINTS: RULES REQUIREMENTS</a:t>
            </a:r>
            <a:endParaRPr/>
          </a:p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2"/>
          <p:cNvSpPr txBox="1"/>
          <p:nvPr>
            <p:ph idx="1" type="body"/>
          </p:nvPr>
        </p:nvSpPr>
        <p:spPr>
          <a:xfrm>
            <a:off x="311700" y="1007325"/>
            <a:ext cx="5492100" cy="3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/>
              <a:t>Link to rules spreadsheet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here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/>
              <a:t>Important Rule: F.5.5.3 – Roll Hoop and Driver Position</a:t>
            </a:r>
            <a:endParaRPr b="1"/>
          </a:p>
          <a:p>
            <a:pPr indent="-304800" lvl="0" marL="457200" rtl="0" algn="l">
              <a:spcBef>
                <a:spcPts val="5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When seated normally and restrained by the Driver Restraint System, the helmet of a 95th percentile male (see V.2.1.1) and all of the team’s drivers must: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Be a minimum of 50 mm from the straight line drawn from the top of the Main Hoop to the top of the Front Hoop.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Be a minimum of 50 mm from the straight line drawn from the top of the Main Hoop to the lower end of the Main Hoop Bracing if the bracing extends rearwards.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Be no further rearwards than the rear surface of the Main Hoop if the Main Hoop Bracing extends forwards.</a:t>
            </a:r>
            <a:endParaRPr sz="1200"/>
          </a:p>
        </p:txBody>
      </p:sp>
      <p:pic>
        <p:nvPicPr>
          <p:cNvPr id="86" name="Google Shape;86;p12"/>
          <p:cNvPicPr preferRelativeResize="0"/>
          <p:nvPr/>
        </p:nvPicPr>
        <p:blipFill rotWithShape="1">
          <a:blip r:embed="rId4">
            <a:alphaModFix/>
          </a:blip>
          <a:srcRect b="4199" l="7022" r="45850" t="48663"/>
          <a:stretch/>
        </p:blipFill>
        <p:spPr>
          <a:xfrm>
            <a:off x="5803725" y="1076200"/>
            <a:ext cx="3028574" cy="18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2"/>
          <p:cNvPicPr preferRelativeResize="0"/>
          <p:nvPr/>
        </p:nvPicPr>
        <p:blipFill rotWithShape="1">
          <a:blip r:embed="rId4">
            <a:alphaModFix/>
          </a:blip>
          <a:srcRect b="4199" l="56902" r="7432" t="52771"/>
          <a:stretch/>
        </p:blipFill>
        <p:spPr>
          <a:xfrm>
            <a:off x="6172063" y="2926050"/>
            <a:ext cx="2291899" cy="168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CONCEPT - Overall Structure</a:t>
            </a:r>
            <a:endParaRPr/>
          </a:p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3"/>
          <p:cNvSpPr txBox="1"/>
          <p:nvPr>
            <p:ph idx="2" type="body"/>
          </p:nvPr>
        </p:nvSpPr>
        <p:spPr>
          <a:xfrm>
            <a:off x="4680300" y="1076200"/>
            <a:ext cx="41520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Simulates the spacing of an actual car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Components adjustable with linear slides and pivots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Components held in place with brakes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3"/>
          <p:cNvPicPr preferRelativeResize="0"/>
          <p:nvPr/>
        </p:nvPicPr>
        <p:blipFill rotWithShape="1">
          <a:blip r:embed="rId3">
            <a:alphaModFix/>
          </a:blip>
          <a:srcRect b="4312" l="5106" r="4025" t="5458"/>
          <a:stretch/>
        </p:blipFill>
        <p:spPr>
          <a:xfrm>
            <a:off x="311700" y="1056150"/>
            <a:ext cx="4073623" cy="342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CONCEPT - Front and Main Roll Hoops</a:t>
            </a:r>
            <a:endParaRPr/>
          </a:p>
        </p:txBody>
      </p:sp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14"/>
          <p:cNvSpPr txBox="1"/>
          <p:nvPr>
            <p:ph idx="2" type="body"/>
          </p:nvPr>
        </p:nvSpPr>
        <p:spPr>
          <a:xfrm>
            <a:off x="3334975" y="1076200"/>
            <a:ext cx="54972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FRH can change position in 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FRH and MRH can change position in 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test if the configuration meets the requirements of rule F.5.5.3.</a:t>
            </a:r>
            <a:endParaRPr/>
          </a:p>
        </p:txBody>
      </p:sp>
      <p:pic>
        <p:nvPicPr>
          <p:cNvPr id="103" name="Google Shape;103;p14"/>
          <p:cNvPicPr preferRelativeResize="0"/>
          <p:nvPr/>
        </p:nvPicPr>
        <p:blipFill rotWithShape="1">
          <a:blip r:embed="rId3">
            <a:alphaModFix/>
          </a:blip>
          <a:srcRect b="4199" l="7023" r="7433" t="48663"/>
          <a:stretch/>
        </p:blipFill>
        <p:spPr>
          <a:xfrm>
            <a:off x="3408450" y="2612450"/>
            <a:ext cx="5497198" cy="18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4">
            <a:alphaModFix/>
          </a:blip>
          <a:srcRect b="0" l="5258" r="0" t="0"/>
          <a:stretch/>
        </p:blipFill>
        <p:spPr>
          <a:xfrm>
            <a:off x="311700" y="1176038"/>
            <a:ext cx="3023274" cy="318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CONCEPT - Shoulder Bar and Seat Back</a:t>
            </a:r>
            <a:endParaRPr/>
          </a:p>
        </p:txBody>
      </p:sp>
      <p:sp>
        <p:nvSpPr>
          <p:cNvPr id="110" name="Google Shape;110;p15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5"/>
          <p:cNvSpPr txBox="1"/>
          <p:nvPr>
            <p:ph idx="2" type="body"/>
          </p:nvPr>
        </p:nvSpPr>
        <p:spPr>
          <a:xfrm>
            <a:off x="4343400" y="1076200"/>
            <a:ext cx="4488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Seat back angle adjusts based 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X and Z position of the shoulder bar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X position of the seat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Seat cushion can be attached to simulate a real seat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driver to test different seat angles based on the shoulder bar and seat positions</a:t>
            </a:r>
            <a:endParaRPr/>
          </a:p>
        </p:txBody>
      </p:sp>
      <p:pic>
        <p:nvPicPr>
          <p:cNvPr id="112" name="Google Shape;112;p15"/>
          <p:cNvPicPr preferRelativeResize="0"/>
          <p:nvPr/>
        </p:nvPicPr>
        <p:blipFill rotWithShape="1">
          <a:blip r:embed="rId3">
            <a:alphaModFix/>
          </a:blip>
          <a:srcRect b="3488" l="4058" r="2431" t="2983"/>
          <a:stretch/>
        </p:blipFill>
        <p:spPr>
          <a:xfrm>
            <a:off x="311700" y="1076200"/>
            <a:ext cx="3978825" cy="338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CONCEPT - Headrest</a:t>
            </a:r>
            <a:endParaRPr/>
          </a:p>
        </p:txBody>
      </p:sp>
      <p:sp>
        <p:nvSpPr>
          <p:cNvPr id="118" name="Google Shape;118;p16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16"/>
          <p:cNvSpPr txBox="1"/>
          <p:nvPr>
            <p:ph idx="2" type="body"/>
          </p:nvPr>
        </p:nvSpPr>
        <p:spPr>
          <a:xfrm>
            <a:off x="4367900" y="1076200"/>
            <a:ext cx="44643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adjust X and Z position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Headrest support can be attached to metal backing to simulate an actual headrest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driver to test various headrest locations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Manufacturing: Waterjet cut and bent</a:t>
            </a:r>
            <a:endParaRPr/>
          </a:p>
        </p:txBody>
      </p:sp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6851" l="7104" r="6889" t="2756"/>
          <a:stretch/>
        </p:blipFill>
        <p:spPr>
          <a:xfrm>
            <a:off x="355500" y="1585925"/>
            <a:ext cx="4012402" cy="2468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type="title"/>
          </p:nvPr>
        </p:nvSpPr>
        <p:spPr>
          <a:xfrm>
            <a:off x="311700" y="2021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CONCEPT - Steering Wheel</a:t>
            </a:r>
            <a:endParaRPr/>
          </a:p>
        </p:txBody>
      </p:sp>
      <p:sp>
        <p:nvSpPr>
          <p:cNvPr id="126" name="Google Shape;126;p17"/>
          <p:cNvSpPr txBox="1"/>
          <p:nvPr>
            <p:ph idx="12" type="sldNum"/>
          </p:nvPr>
        </p:nvSpPr>
        <p:spPr>
          <a:xfrm>
            <a:off x="8472450" y="4662800"/>
            <a:ext cx="599100" cy="4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17"/>
          <p:cNvSpPr txBox="1"/>
          <p:nvPr>
            <p:ph idx="2" type="body"/>
          </p:nvPr>
        </p:nvSpPr>
        <p:spPr>
          <a:xfrm>
            <a:off x="2461100" y="1076200"/>
            <a:ext cx="63711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adjust X and Z positions and the angle about the Y axis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Original design uses ball joint to increase range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attach current steering wheel or any steering wheel that uses the </a:t>
            </a:r>
            <a:r>
              <a:rPr lang="en"/>
              <a:t>QR1 Standard Steering Wheel Quick Release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driver to test their ideal configurations while sitting in the seat </a:t>
            </a:r>
            <a:endParaRPr>
              <a:highlight>
                <a:srgbClr val="FF0000"/>
              </a:highlight>
            </a:endParaRPr>
          </a:p>
        </p:txBody>
      </p:sp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10729" r="16574" t="0"/>
          <a:stretch/>
        </p:blipFill>
        <p:spPr>
          <a:xfrm>
            <a:off x="416375" y="1018300"/>
            <a:ext cx="1608375" cy="350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MR Design Review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